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86" r:id="rId3"/>
    <p:sldId id="295" r:id="rId4"/>
    <p:sldId id="309" r:id="rId5"/>
    <p:sldId id="311" r:id="rId6"/>
    <p:sldId id="308" r:id="rId7"/>
    <p:sldId id="305" r:id="rId8"/>
    <p:sldId id="312" r:id="rId9"/>
    <p:sldId id="313" r:id="rId10"/>
  </p:sldIdLst>
  <p:sldSz cx="12192000" cy="6858000"/>
  <p:notesSz cx="6858000" cy="9144000"/>
  <p:embeddedFontLst>
    <p:embeddedFont>
      <p:font typeface="HarmonyOS Sans SC Black" pitchFamily="2" charset="-122"/>
      <p:bold r:id="rId13"/>
    </p:embeddedFont>
    <p:embeddedFont>
      <p:font typeface="HarmonyOS Sans SC Medium" pitchFamily="2" charset="-122"/>
      <p:regular r:id="rId14"/>
    </p:embeddedFont>
    <p:embeddedFont>
      <p:font typeface="等线" panose="02010600030101010101" pitchFamily="2" charset="-122"/>
      <p:regular r:id="rId15"/>
      <p:bold r:id="rId16"/>
    </p:embeddedFont>
    <p:embeddedFont>
      <p:font typeface="PINGFANG SC SEMIBOLD" panose="020B0400000000000000" pitchFamily="34" charset="-122"/>
      <p:regular r:id="rId17"/>
      <p:bold r:id="rId18"/>
    </p:embeddedFont>
  </p:embeddedFontLst>
  <p:defaultTextStyle>
    <a:defPPr>
      <a:defRPr lang="en-US"/>
    </a:defPPr>
    <a:lvl1pPr marL="0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5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7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01" autoAdjust="0"/>
    <p:restoredTop sz="94626"/>
  </p:normalViewPr>
  <p:slideViewPr>
    <p:cSldViewPr showGuides="1">
      <p:cViewPr varScale="1">
        <p:scale>
          <a:sx n="121" d="100"/>
          <a:sy n="121" d="100"/>
        </p:scale>
        <p:origin x="560" y="16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391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28721445-E123-3559-76EC-DABDB4B17C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0D8815C-27AC-CADE-891F-B2CAAE754A1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0A50C-A08D-4685-BF89-D476B514DCB4}" type="datetimeFigureOut">
              <a:rPr lang="zh-CN" altLang="en-US" smtClean="0"/>
              <a:t>2025/12/16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5210BD6-AAC2-8DA3-A866-8DEE86245A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54BBC8-AA09-3DB0-8C57-776579661D8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110811-7416-4802-BE47-D7F3A435EA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6928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F1D754-A891-4217-BDD2-F465E2669A7E}" type="datetimeFigureOut">
              <a:rPr lang="zh-CN" altLang="en-US" smtClean="0"/>
              <a:t>2025/12/16</a:t>
            </a:fld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AB4A6-477B-49FC-9707-0B8F954AA7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062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AB4A6-477B-49FC-9707-0B8F954AA7A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455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1275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D3D97ED-8CCE-DB52-7A75-D114FB7E3E4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29574" y="4630393"/>
            <a:ext cx="3114450" cy="150370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67363A6-BA50-CBF3-B603-293D5C0082E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805963" y="2874611"/>
            <a:ext cx="3114450" cy="3259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7950702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19FDA64A-FA64-AB9F-3952-12D110C239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66590" y="3784601"/>
            <a:ext cx="6340709" cy="19431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070834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DEEDFF2A-5AFD-8E89-24E8-C529E73E86A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452808" y="1985549"/>
            <a:ext cx="2247905" cy="166242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A8A06463-C0B5-1AA0-9057-B80990D3466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7332" y="1985549"/>
            <a:ext cx="4102098" cy="166242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01073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0220E71-3321-D218-CFE4-84F3251F0C7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69655" y="2834821"/>
            <a:ext cx="2247905" cy="195787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1C4E01EB-2A70-3417-D4E6-12DC20556FE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931516" y="2834821"/>
            <a:ext cx="4102098" cy="195787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208190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F65E123A-2A86-F180-DC50-B6FEF1BD62F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8899" y="1338828"/>
            <a:ext cx="3635100" cy="226434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70892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5C4FDEC-4AD1-059E-12C2-44A3C975EAC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98428" y="1966481"/>
            <a:ext cx="1977347" cy="192677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BDF391F5-46D0-6D85-623C-C9030FEA66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377011" y="1966481"/>
            <a:ext cx="2543403" cy="389525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615819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6D18CED5-97CE-869A-DB88-C82554CB97F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35075" y="1481375"/>
            <a:ext cx="4764977" cy="18891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091720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2F58D116-53E3-0C06-886B-17B7F219538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47740" y="0"/>
            <a:ext cx="3935413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948262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526ED35D-600C-C5EB-1BA7-6179A80CC72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56976" y="1447801"/>
            <a:ext cx="1967706" cy="16090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B4496A94-DEA7-1A88-268E-560583FACE0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357156" y="4523321"/>
            <a:ext cx="1563257" cy="131766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071639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6FC58260-56AD-C4E6-48C0-3C7D6943DBB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5618" y="584200"/>
            <a:ext cx="3905593" cy="56896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016FFBD-B9B6-4DA5-50F2-51CA1165A8F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606926" y="4986626"/>
            <a:ext cx="1541234" cy="127745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93422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FDACFB49-38EA-1A86-0FD7-371CDE16EE9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405688" y="2363789"/>
            <a:ext cx="3514725" cy="21304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430694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AC467886-AC2E-36B4-4EAE-0C0466BC0C7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98574" y="1853256"/>
            <a:ext cx="2041001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A063EB52-448B-C5B8-4FA4-903B04D0FBE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764994" y="1853256"/>
            <a:ext cx="2041001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74DDD26C-3A05-2EC6-D24F-376BE0404F6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86774" y="1853256"/>
            <a:ext cx="2041001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0BB8088C-3048-5DE6-2E7D-AC65125C64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691689" y="1853256"/>
            <a:ext cx="2041001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89415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202417F7-C901-081B-2FBF-6B0E6F8CF24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672069" y="2374029"/>
            <a:ext cx="2010002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45A04E07-07AA-7565-8A17-C515376D36A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923369" y="2374029"/>
            <a:ext cx="2741385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2ABFF670-A467-A35D-0AAF-EBF702EF0C9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906050" y="2374029"/>
            <a:ext cx="2010002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708360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2BEBFB4A-D1ED-B6B2-8C2F-2194C143145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53400" y="1861457"/>
            <a:ext cx="2767013" cy="157949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7509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489B57E1-269F-4F7A-27BD-D24CCAA1E8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53400" y="1665514"/>
            <a:ext cx="2767013" cy="383177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EBC9AC29-1E82-8288-924A-C02C13637CC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1665513"/>
            <a:ext cx="1831922" cy="176348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109637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8391FE5-2320-E54D-2466-2DA9722FEF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667398" y="4091195"/>
            <a:ext cx="3240505" cy="169404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2C422FD7-7D20-6127-2B9A-B97B82B35A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757587" y="1665513"/>
            <a:ext cx="3240505" cy="290437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136462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EE5A1094-28B9-D49F-51D9-0B37DCEE9F7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938139" y="2567843"/>
            <a:ext cx="4336024" cy="290437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727429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DDBCC9CD-C1B2-A19B-DA78-A83F145D51C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8800" y="2760475"/>
            <a:ext cx="2741613" cy="133705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1D20608-43D1-0F02-7B84-19308E41AF0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35075" y="4583135"/>
            <a:ext cx="3467554" cy="132561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6CBF86F0-07D6-BAE4-10C8-2F9EABDB8DE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18529" y="4583135"/>
            <a:ext cx="1954940" cy="132561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443318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1009011-2B2E-FE33-162B-DFEE44A6D8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845209" y="3819313"/>
            <a:ext cx="2010002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AD3651EE-F90A-96A3-9C70-F9D732A3C18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261" y="3819313"/>
            <a:ext cx="2269600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76BF10BC-0422-90D7-B612-0E9E8DAB011F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879411" y="3819313"/>
            <a:ext cx="2041001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238576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B81221F5-DF69-167F-2F2A-A242867C8F1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644836" y="1"/>
            <a:ext cx="3533395" cy="684878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6938830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B9EDF569-F36C-8C32-128A-E32F8E7DFE0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840047" y="4542958"/>
            <a:ext cx="2041002" cy="1630269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83568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170F2E26-D55D-BCD5-FC87-020C763ED1B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81057" y="2044965"/>
            <a:ext cx="4928281" cy="150217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72808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C14F207-02B1-3364-92D1-D7E9179E26C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14114" y="2444610"/>
            <a:ext cx="3809441" cy="240564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DA3BCBC-F5C1-065F-908B-67C67C205ED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86128" y="2961861"/>
            <a:ext cx="1882250" cy="188839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657161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0FFB5B1C-91D4-09BE-14FB-9116BB228C9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882344" y="3952290"/>
            <a:ext cx="1984393" cy="163277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4C2ED61-773D-043E-028A-B9AD064FE1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56831" y="3952290"/>
            <a:ext cx="1984393" cy="163277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454EACF7-00B1-476C-8D58-E0EF99CE0C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31316" y="3952290"/>
            <a:ext cx="2514605" cy="163277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8112859B-7AF6-5CB3-EDB7-BD4CE52485E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36021" y="3952290"/>
            <a:ext cx="1984393" cy="163277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4152256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5EBF4719-0875-AAFF-08F1-B2978C5BECC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84939" y="1381540"/>
            <a:ext cx="3335475" cy="420352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7442742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4D41205D-03F6-E6B1-C958-3E1DC4D3522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32877" y="2298974"/>
            <a:ext cx="4011715" cy="226005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1A232B-45E4-CBA8-81E0-48CD1D8E1CE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550293" y="2298974"/>
            <a:ext cx="2370121" cy="226005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3378196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997C74DC-D6D3-2E5B-1966-A8362A1A97E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82057" y="1643745"/>
            <a:ext cx="3043729" cy="435428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957108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940D3DC-DFF4-FF18-8A0E-D126DF1CA92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30379" y="1698171"/>
            <a:ext cx="4045215" cy="311993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A1060060-C757-7AFF-AF8F-9088DE3994F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826576" y="1698171"/>
            <a:ext cx="1747116" cy="149492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18823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401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70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1" r:id="rId27"/>
    <p:sldLayoutId id="2147483672" r:id="rId28"/>
    <p:sldLayoutId id="2147483673" r:id="rId29"/>
  </p:sldLayoutIdLst>
  <p:txStyles>
    <p:titleStyle>
      <a:lvl1pPr algn="l" defTabSz="91435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3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7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5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597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7061" userDrawn="1">
          <p15:clr>
            <a:srgbClr val="F26B43"/>
          </p15:clr>
        </p15:guide>
        <p15:guide id="7" orient="horz" pos="368" userDrawn="1">
          <p15:clr>
            <a:srgbClr val="F26B43"/>
          </p15:clr>
        </p15:guide>
        <p15:guide id="8" orient="horz" pos="3952" userDrawn="1">
          <p15:clr>
            <a:srgbClr val="F26B43"/>
          </p15:clr>
        </p15:guide>
        <p15:guide id="9" pos="778" userDrawn="1">
          <p15:clr>
            <a:srgbClr val="F26B43"/>
          </p15:clr>
        </p15:guide>
        <p15:guide id="11" pos="68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816C61-B954-0D30-4A32-A56C65B89F01}"/>
              </a:ext>
            </a:extLst>
          </p:cNvPr>
          <p:cNvSpPr txBox="1"/>
          <p:nvPr/>
        </p:nvSpPr>
        <p:spPr>
          <a:xfrm>
            <a:off x="1703512" y="2708920"/>
            <a:ext cx="94307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altLang="zh-CN" sz="4400" dirty="0" err="1">
                <a:latin typeface="HarmonyOS Sans SC Black" panose="00000A00000000000000" pitchFamily="2" charset="-122"/>
              </a:rPr>
              <a:t>Peabody</a:t>
            </a:r>
            <a:r>
              <a:rPr lang="sv-SE" altLang="zh-CN" sz="4400" dirty="0">
                <a:latin typeface="HarmonyOS Sans SC Black" panose="00000A00000000000000" pitchFamily="2" charset="-122"/>
              </a:rPr>
              <a:t> Summer </a:t>
            </a:r>
            <a:r>
              <a:rPr lang="sv-SE" altLang="zh-CN" sz="4400" dirty="0" err="1">
                <a:latin typeface="HarmonyOS Sans SC Black" panose="00000A00000000000000" pitchFamily="2" charset="-122"/>
              </a:rPr>
              <a:t>Guitar</a:t>
            </a:r>
            <a:r>
              <a:rPr lang="sv-SE" altLang="zh-CN" sz="4400" dirty="0">
                <a:latin typeface="HarmonyOS Sans SC Black" panose="00000A00000000000000" pitchFamily="2" charset="-122"/>
              </a:rPr>
              <a:t> </a:t>
            </a:r>
            <a:r>
              <a:rPr lang="sv-SE" altLang="zh-CN" sz="4400" dirty="0" err="1">
                <a:latin typeface="HarmonyOS Sans SC Black" panose="00000A00000000000000" pitchFamily="2" charset="-122"/>
              </a:rPr>
              <a:t>Institute</a:t>
            </a:r>
            <a:endParaRPr lang="en-ID" sz="4400" dirty="0">
              <a:latin typeface="HarmonyOS Sans SC Black" panose="00000A00000000000000" pitchFamily="2" charset="-122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027BD2E-127A-25C4-5648-A9738F2A766C}"/>
              </a:ext>
            </a:extLst>
          </p:cNvPr>
          <p:cNvGrpSpPr/>
          <p:nvPr/>
        </p:nvGrpSpPr>
        <p:grpSpPr>
          <a:xfrm rot="16200000">
            <a:off x="1123718" y="2751472"/>
            <a:ext cx="430121" cy="430122"/>
            <a:chOff x="10332237" y="1547924"/>
            <a:chExt cx="430121" cy="430122"/>
          </a:xfrm>
          <a:solidFill>
            <a:schemeClr val="accent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7DE6DDA-3F6C-CC1A-6E3A-E1AB34B2361E}"/>
                </a:ext>
              </a:extLst>
            </p:cNvPr>
            <p:cNvSpPr/>
            <p:nvPr/>
          </p:nvSpPr>
          <p:spPr>
            <a:xfrm>
              <a:off x="10332237" y="1563075"/>
              <a:ext cx="57174" cy="283069"/>
            </a:xfrm>
            <a:custGeom>
              <a:avLst/>
              <a:gdLst>
                <a:gd name="connsiteX0" fmla="*/ 0 w 57174"/>
                <a:gd name="connsiteY0" fmla="*/ 0 h 283069"/>
                <a:gd name="connsiteX1" fmla="*/ 57174 w 57174"/>
                <a:gd name="connsiteY1" fmla="*/ 0 h 283069"/>
                <a:gd name="connsiteX2" fmla="*/ 57174 w 57174"/>
                <a:gd name="connsiteY2" fmla="*/ 283070 h 283069"/>
                <a:gd name="connsiteX3" fmla="*/ 0 w 57174"/>
                <a:gd name="connsiteY3" fmla="*/ 283070 h 283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4" h="283069">
                  <a:moveTo>
                    <a:pt x="0" y="0"/>
                  </a:moveTo>
                  <a:lnTo>
                    <a:pt x="57174" y="0"/>
                  </a:lnTo>
                  <a:lnTo>
                    <a:pt x="57174" y="283070"/>
                  </a:lnTo>
                  <a:lnTo>
                    <a:pt x="0" y="283070"/>
                  </a:lnTo>
                  <a:close/>
                </a:path>
              </a:pathLst>
            </a:custGeom>
            <a:grpFill/>
            <a:ln w="5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3600" dirty="0">
                <a:latin typeface="HarmonyOS Sans SC Medium" panose="00000600000000000000" pitchFamily="2" charset="-122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697848C5-BD33-3B78-3476-2A37472EF1E6}"/>
                </a:ext>
              </a:extLst>
            </p:cNvPr>
            <p:cNvSpPr/>
            <p:nvPr/>
          </p:nvSpPr>
          <p:spPr>
            <a:xfrm>
              <a:off x="10340641" y="1547924"/>
              <a:ext cx="421717" cy="430122"/>
            </a:xfrm>
            <a:custGeom>
              <a:avLst/>
              <a:gdLst>
                <a:gd name="connsiteX0" fmla="*/ 421717 w 421717"/>
                <a:gd name="connsiteY0" fmla="*/ 40422 h 430122"/>
                <a:gd name="connsiteX1" fmla="*/ 381295 w 421717"/>
                <a:gd name="connsiteY1" fmla="*/ 0 h 430122"/>
                <a:gd name="connsiteX2" fmla="*/ 0 w 421717"/>
                <a:gd name="connsiteY2" fmla="*/ 381295 h 430122"/>
                <a:gd name="connsiteX3" fmla="*/ 0 w 421717"/>
                <a:gd name="connsiteY3" fmla="*/ 430122 h 430122"/>
                <a:gd name="connsiteX4" fmla="*/ 406509 w 421717"/>
                <a:gd name="connsiteY4" fmla="*/ 430122 h 430122"/>
                <a:gd name="connsiteX5" fmla="*/ 406509 w 421717"/>
                <a:gd name="connsiteY5" fmla="*/ 372948 h 430122"/>
                <a:gd name="connsiteX6" fmla="*/ 82502 w 421717"/>
                <a:gd name="connsiteY6" fmla="*/ 379580 h 430122"/>
                <a:gd name="connsiteX7" fmla="*/ 421717 w 421717"/>
                <a:gd name="connsiteY7" fmla="*/ 40422 h 43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717" h="430122">
                  <a:moveTo>
                    <a:pt x="421717" y="40422"/>
                  </a:moveTo>
                  <a:lnTo>
                    <a:pt x="381295" y="0"/>
                  </a:lnTo>
                  <a:lnTo>
                    <a:pt x="0" y="381295"/>
                  </a:lnTo>
                  <a:lnTo>
                    <a:pt x="0" y="430122"/>
                  </a:lnTo>
                  <a:lnTo>
                    <a:pt x="406509" y="430122"/>
                  </a:lnTo>
                  <a:lnTo>
                    <a:pt x="406509" y="372948"/>
                  </a:lnTo>
                  <a:lnTo>
                    <a:pt x="82502" y="379580"/>
                  </a:lnTo>
                  <a:lnTo>
                    <a:pt x="421717" y="40422"/>
                  </a:lnTo>
                  <a:close/>
                </a:path>
              </a:pathLst>
            </a:custGeom>
            <a:grpFill/>
            <a:ln w="5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3600" dirty="0">
                <a:latin typeface="HarmonyOS Sans SC Medium" panose="000006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425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2081F-F7AA-8C14-1700-619276667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8BCAE3-4C1B-E984-2FFC-AEB9DA5EB747}"/>
              </a:ext>
            </a:extLst>
          </p:cNvPr>
          <p:cNvSpPr txBox="1"/>
          <p:nvPr/>
        </p:nvSpPr>
        <p:spPr>
          <a:xfrm>
            <a:off x="947738" y="399171"/>
            <a:ext cx="6787547" cy="85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3200" dirty="0" err="1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项目总体介绍</a:t>
            </a:r>
            <a:endParaRPr lang="en-US" sz="3200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0902799D-BF56-535D-7740-B14DD34782D0}"/>
              </a:ext>
            </a:extLst>
          </p:cNvPr>
          <p:cNvSpPr txBox="1"/>
          <p:nvPr/>
        </p:nvSpPr>
        <p:spPr>
          <a:xfrm>
            <a:off x="947738" y="1551353"/>
            <a:ext cx="10261600" cy="2268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sv-SE" altLang="zh-CN" sz="1600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Peabody</a:t>
            </a:r>
            <a:r>
              <a:rPr lang="sv-SE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Summer </a:t>
            </a:r>
            <a:r>
              <a:rPr lang="sv-SE" altLang="zh-CN" sz="1600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Guitar</a:t>
            </a:r>
            <a:r>
              <a:rPr lang="sv-SE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sv-SE" altLang="zh-CN" sz="1600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Institute</a:t>
            </a:r>
            <a:r>
              <a:rPr lang="sv-SE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是在皮博迪学院市中心校区举办的为期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天的古典吉他密集项目，时间为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2025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年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7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月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14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日至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7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月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18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日。项目面向不同年龄与目标的学习者设置多条分组路径，核心包含每日技巧集训、个人课、工作坊与大师课、小型重奏与大型吉他乐团训练，并通过学生音乐会与多场晚间音乐会形成完整的学习闭环。</a:t>
            </a:r>
            <a:endParaRPr lang="en-US" altLang="zh-CN" sz="1600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algn="l">
              <a:lnSpc>
                <a:spcPct val="150000"/>
              </a:lnSpc>
            </a:pPr>
            <a:endParaRPr lang="en-US" altLang="zh-CN" sz="1600" dirty="0">
              <a:latin typeface="-webkit-standard"/>
            </a:endParaRPr>
          </a:p>
          <a:p>
            <a:pPr algn="l">
              <a:lnSpc>
                <a:spcPct val="150000"/>
              </a:lnSpc>
            </a:pPr>
            <a:r>
              <a:rPr lang="zh-CN" altLang="en-US" sz="1600" b="1" i="0" u="none" strike="noStrike" dirty="0">
                <a:solidFill>
                  <a:srgbClr val="C00000"/>
                </a:solidFill>
                <a:effectLst/>
              </a:rPr>
              <a:t>校园环境：</a:t>
            </a:r>
            <a:r>
              <a:rPr lang="zh-CN" altLang="en-US" sz="1600" i="0" u="none" strike="noStrike" dirty="0">
                <a:effectLst/>
              </a:rPr>
              <a:t>项目地点为皮博迪学院市中心校区，学习活动主要在校内教学与排练空间进行。项目提供走读与住校两种学习方式，住校学员入住皮博迪音乐学院学生宿舍（多数为双人间，少量</a:t>
            </a:r>
            <a:r>
              <a:rPr lang="zh-CN" altLang="en-US" sz="1600" dirty="0"/>
              <a:t>单人间名额）。</a:t>
            </a:r>
            <a:endParaRPr lang="en-US" altLang="zh-CN" sz="1600" dirty="0"/>
          </a:p>
        </p:txBody>
      </p:sp>
      <p:pic>
        <p:nvPicPr>
          <p:cNvPr id="1026" name="Picture 2" descr="Downtown Baltimore | Peabody Institute">
            <a:extLst>
              <a:ext uri="{FF2B5EF4-FFF2-40B4-BE49-F238E27FC236}">
                <a16:creationId xmlns:a16="http://schemas.microsoft.com/office/drawing/2014/main" id="{5867A981-09AD-9287-AAA5-373AF5C57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512" y="4046647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ohns Hopkins University | Peabody Institute">
            <a:extLst>
              <a:ext uri="{FF2B5EF4-FFF2-40B4-BE49-F238E27FC236}">
                <a16:creationId xmlns:a16="http://schemas.microsoft.com/office/drawing/2014/main" id="{D685AB5C-97C7-9206-164F-4796A128E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944" y="4046647"/>
            <a:ext cx="4468085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959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>
            <a:extLst>
              <a:ext uri="{FF2B5EF4-FFF2-40B4-BE49-F238E27FC236}">
                <a16:creationId xmlns:a16="http://schemas.microsoft.com/office/drawing/2014/main" id="{64BF8905-C59C-B432-5A87-ACAB6FA0B662}"/>
              </a:ext>
            </a:extLst>
          </p:cNvPr>
          <p:cNvSpPr txBox="1"/>
          <p:nvPr/>
        </p:nvSpPr>
        <p:spPr>
          <a:xfrm>
            <a:off x="947739" y="399171"/>
            <a:ext cx="3248342" cy="837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zh-CN" altLang="en-US" sz="3200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课程设置</a:t>
            </a:r>
            <a:endParaRPr lang="en-US" sz="3200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2" name="AutoShape 2" descr="Juilliard-summer-program">
            <a:extLst>
              <a:ext uri="{FF2B5EF4-FFF2-40B4-BE49-F238E27FC236}">
                <a16:creationId xmlns:a16="http://schemas.microsoft.com/office/drawing/2014/main" id="{EEB28753-86E4-DCEF-C414-BB2029FA7E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524250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AutoShape 4" descr="Juilliard-summer-program">
            <a:extLst>
              <a:ext uri="{FF2B5EF4-FFF2-40B4-BE49-F238E27FC236}">
                <a16:creationId xmlns:a16="http://schemas.microsoft.com/office/drawing/2014/main" id="{AC68E90F-14A9-C011-4E33-22F048B36B6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676650" y="15240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920E782-F39E-522A-8F2E-F1D2CBD5ACF5}"/>
              </a:ext>
            </a:extLst>
          </p:cNvPr>
          <p:cNvSpPr txBox="1"/>
          <p:nvPr/>
        </p:nvSpPr>
        <p:spPr>
          <a:xfrm>
            <a:off x="947739" y="1483031"/>
            <a:ext cx="10687376" cy="4855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儿童组（</a:t>
            </a:r>
            <a:r>
              <a:rPr lang="en-US" altLang="zh-CN" sz="1600" b="1" dirty="0">
                <a:solidFill>
                  <a:schemeClr val="accent1"/>
                </a:solidFill>
              </a:rPr>
              <a:t>6 </a:t>
            </a:r>
            <a:r>
              <a:rPr lang="zh-CN" altLang="en-US" sz="1600" b="1" dirty="0">
                <a:solidFill>
                  <a:schemeClr val="accent1"/>
                </a:solidFill>
              </a:rPr>
              <a:t>至 </a:t>
            </a:r>
            <a:r>
              <a:rPr lang="en-US" altLang="zh-CN" sz="1600" b="1" dirty="0">
                <a:solidFill>
                  <a:schemeClr val="accent1"/>
                </a:solidFill>
              </a:rPr>
              <a:t>12 </a:t>
            </a:r>
            <a:r>
              <a:rPr lang="zh-CN" altLang="en-US" sz="1600" b="1" dirty="0">
                <a:solidFill>
                  <a:schemeClr val="accent1"/>
                </a:solidFill>
              </a:rPr>
              <a:t>岁）</a:t>
            </a:r>
          </a:p>
          <a:p>
            <a:pPr algn="l">
              <a:lnSpc>
                <a:spcPct val="150000"/>
              </a:lnSpc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为儿童设计的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天沉浸式古典吉他体验，强调趣味与基础能力建立，内容包含基础技巧、乐理与读谱、合奏体验、友谊与舞台自信建立，并安排外出活动与社区演出。</a:t>
            </a:r>
          </a:p>
          <a:p>
            <a:pPr algn="l">
              <a:lnSpc>
                <a:spcPct val="150000"/>
              </a:lnSpc>
            </a:pPr>
            <a:endParaRPr lang="en-US" altLang="zh-CN" sz="1600" b="1" i="0" u="none" strike="noStrike" dirty="0">
              <a:solidFill>
                <a:schemeClr val="accent1"/>
              </a:solidFill>
              <a:effectLst/>
            </a:endParaRPr>
          </a:p>
          <a:p>
            <a:pPr algn="l">
              <a:lnSpc>
                <a:spcPct val="150000"/>
              </a:lnSpc>
            </a:pPr>
            <a:r>
              <a:rPr lang="zh-CN" altLang="en-US" sz="1600" b="1" i="0" u="none" strike="noStrike" dirty="0">
                <a:solidFill>
                  <a:schemeClr val="accent1"/>
                </a:solidFill>
                <a:effectLst/>
              </a:rPr>
              <a:t>进阶冲刺组（</a:t>
            </a:r>
            <a:r>
              <a:rPr lang="en-US" altLang="zh-CN" sz="1600" b="1" i="0" u="none" strike="noStrike" dirty="0">
                <a:solidFill>
                  <a:schemeClr val="accent1"/>
                </a:solidFill>
                <a:effectLst/>
              </a:rPr>
              <a:t>12 </a:t>
            </a:r>
            <a:r>
              <a:rPr lang="zh-CN" altLang="en-US" sz="1600" b="1" i="0" u="none" strike="noStrike" dirty="0">
                <a:solidFill>
                  <a:schemeClr val="accent1"/>
                </a:solidFill>
                <a:effectLst/>
              </a:rPr>
              <a:t>岁至成人）</a:t>
            </a:r>
          </a:p>
          <a:p>
            <a:pPr algn="l">
              <a:lnSpc>
                <a:spcPct val="150000"/>
              </a:lnSpc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面向准备高级学习或音乐学院试演的学习者，强调高强度训练与与音乐学院师资的直接互动。</a:t>
            </a:r>
            <a:endParaRPr lang="en-US" altLang="zh-CN" sz="1600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lnSpc>
                <a:spcPct val="150000"/>
              </a:lnSpc>
            </a:pPr>
            <a:endParaRPr lang="en-US" altLang="zh-CN" sz="1600" b="1" i="0" u="none" strike="noStrike" dirty="0">
              <a:solidFill>
                <a:schemeClr val="accent1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青少年组（</a:t>
            </a:r>
            <a:r>
              <a:rPr lang="en-US" altLang="zh-CN" sz="1600" b="1" dirty="0">
                <a:solidFill>
                  <a:schemeClr val="accent1"/>
                </a:solidFill>
              </a:rPr>
              <a:t>12 </a:t>
            </a:r>
            <a:r>
              <a:rPr lang="zh-CN" altLang="en-US" sz="1600" b="1" dirty="0">
                <a:solidFill>
                  <a:schemeClr val="accent1"/>
                </a:solidFill>
              </a:rPr>
              <a:t>至 </a:t>
            </a:r>
            <a:r>
              <a:rPr lang="en-US" altLang="zh-CN" sz="1600" b="1" dirty="0">
                <a:solidFill>
                  <a:schemeClr val="accent1"/>
                </a:solidFill>
              </a:rPr>
              <a:t>18 </a:t>
            </a:r>
            <a:r>
              <a:rPr lang="zh-CN" altLang="en-US" sz="1600" b="1" dirty="0">
                <a:solidFill>
                  <a:schemeClr val="accent1"/>
                </a:solidFill>
              </a:rPr>
              <a:t>岁）</a:t>
            </a:r>
          </a:p>
          <a:p>
            <a:pPr algn="l">
              <a:lnSpc>
                <a:spcPct val="150000"/>
              </a:lnSpc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面向希望提升技术、拓展曲目与积累舞台经验的青少年</a:t>
            </a:r>
            <a:endParaRPr lang="en-US" altLang="zh-CN" sz="1600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lnSpc>
                <a:spcPct val="150000"/>
              </a:lnSpc>
            </a:pPr>
            <a:endParaRPr lang="en-US" altLang="zh-CN" sz="1600" b="1" dirty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成人爱好者组</a:t>
            </a:r>
          </a:p>
          <a:p>
            <a:pPr algn="l">
              <a:lnSpc>
                <a:spcPct val="150000"/>
              </a:lnSpc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面向希望拓展视野、提升技巧并与同好交流的成人学习者。</a:t>
            </a:r>
            <a:endParaRPr lang="en-US" altLang="zh-CN" sz="1600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lnSpc>
                <a:spcPct val="150000"/>
              </a:lnSpc>
            </a:pPr>
            <a:endParaRPr lang="zh-CN" altLang="en-US" sz="1600" b="0" i="0" u="none" strike="noStrike" dirty="0">
              <a:solidFill>
                <a:srgbClr val="000000"/>
              </a:solidFill>
              <a:effectLst/>
            </a:endParaRPr>
          </a:p>
        </p:txBody>
      </p:sp>
      <p:pic>
        <p:nvPicPr>
          <p:cNvPr id="2056" name="Picture 8" descr="没有照片描述。">
            <a:extLst>
              <a:ext uri="{FF2B5EF4-FFF2-40B4-BE49-F238E27FC236}">
                <a16:creationId xmlns:a16="http://schemas.microsoft.com/office/drawing/2014/main" id="{E9F9B699-51B5-F046-0358-41EA87206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2241" y="3962110"/>
            <a:ext cx="3532020" cy="234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3482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>
            <a:extLst>
              <a:ext uri="{FF2B5EF4-FFF2-40B4-BE49-F238E27FC236}">
                <a16:creationId xmlns:a16="http://schemas.microsoft.com/office/drawing/2014/main" id="{64BF8905-C59C-B432-5A87-ACAB6FA0B662}"/>
              </a:ext>
            </a:extLst>
          </p:cNvPr>
          <p:cNvSpPr txBox="1"/>
          <p:nvPr/>
        </p:nvSpPr>
        <p:spPr>
          <a:xfrm>
            <a:off x="947738" y="399171"/>
            <a:ext cx="6787547" cy="85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zh-CN" altLang="en-US" sz="3200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课程结构与日程安排</a:t>
            </a:r>
            <a:endParaRPr lang="en-US" sz="3200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7EB58D2-23AA-31FE-8ECE-D8525C56221A}"/>
              </a:ext>
            </a:extLst>
          </p:cNvPr>
          <p:cNvSpPr txBox="1"/>
          <p:nvPr/>
        </p:nvSpPr>
        <p:spPr>
          <a:xfrm>
            <a:off x="6888088" y="1751672"/>
            <a:ext cx="5148255" cy="44387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600" b="1" dirty="0">
                <a:solidFill>
                  <a:srgbClr val="C00000"/>
                </a:solidFill>
              </a:rPr>
              <a:t>日程样例</a:t>
            </a:r>
            <a:endParaRPr lang="en-US" altLang="zh-CN" sz="1600" b="1" dirty="0">
              <a:solidFill>
                <a:srgbClr val="C00000"/>
              </a:solidFill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8:00 </a:t>
            </a:r>
            <a:r>
              <a:rPr lang="zh-CN" altLang="en-US" sz="1600" dirty="0"/>
              <a:t>早餐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9:00 </a:t>
            </a:r>
            <a:r>
              <a:rPr lang="zh-CN" altLang="en-US" sz="1600" dirty="0"/>
              <a:t>集合与班级活动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10:00 </a:t>
            </a:r>
            <a:r>
              <a:rPr lang="zh-CN" altLang="en-US" sz="1600" dirty="0"/>
              <a:t>大型合奏练习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11:00 </a:t>
            </a:r>
            <a:r>
              <a:rPr lang="zh-CN" altLang="en-US" sz="1600" dirty="0"/>
              <a:t>小型重奏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12:00 </a:t>
            </a:r>
            <a:r>
              <a:rPr lang="zh-CN" altLang="en-US" sz="1600" dirty="0"/>
              <a:t>午餐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13:00 </a:t>
            </a:r>
            <a:r>
              <a:rPr lang="zh-CN" altLang="en-US" sz="1600" dirty="0"/>
              <a:t>团体节奏活动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14:00 </a:t>
            </a:r>
            <a:r>
              <a:rPr lang="zh-CN" altLang="en-US" sz="1600" dirty="0"/>
              <a:t>大师课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15:00 </a:t>
            </a:r>
            <a:r>
              <a:rPr lang="zh-CN" altLang="en-US" sz="1600" dirty="0"/>
              <a:t>棋牌游戏与放松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16:00 </a:t>
            </a:r>
            <a:r>
              <a:rPr lang="zh-CN" altLang="en-US" sz="1600" dirty="0"/>
              <a:t>大型合奏排练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17:00 </a:t>
            </a:r>
            <a:r>
              <a:rPr lang="zh-CN" altLang="en-US" sz="1600" dirty="0"/>
              <a:t>晚餐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18:00 </a:t>
            </a:r>
            <a:r>
              <a:rPr lang="zh-CN" altLang="en-US" sz="1600" dirty="0"/>
              <a:t>活动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19:00 </a:t>
            </a:r>
            <a:r>
              <a:rPr lang="zh-CN" altLang="en-US" sz="1600" dirty="0"/>
              <a:t>晚间音乐会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20:00 </a:t>
            </a:r>
            <a:r>
              <a:rPr lang="zh-CN" altLang="en-US" sz="1600" dirty="0"/>
              <a:t>活动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CF2E5D4-67AE-0AFE-2D7E-5D11F3056CB6}"/>
              </a:ext>
            </a:extLst>
          </p:cNvPr>
          <p:cNvSpPr txBox="1"/>
          <p:nvPr/>
        </p:nvSpPr>
        <p:spPr>
          <a:xfrm>
            <a:off x="947738" y="1763960"/>
            <a:ext cx="5148262" cy="4485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1"/>
                </a:solidFill>
              </a:rPr>
              <a:t>技巧集训：</a:t>
            </a:r>
            <a:r>
              <a:rPr lang="zh-CN" altLang="en-US" sz="1600" dirty="0"/>
              <a:t>每日基础能力强化，聚焦右手与左手控制、音色、速度与稳定性；由音乐学院教师带领。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1"/>
                </a:solidFill>
              </a:rPr>
              <a:t>个人课：</a:t>
            </a:r>
            <a:r>
              <a:rPr lang="zh-CN" altLang="en-US" sz="1600" dirty="0"/>
              <a:t>由教师提供个别化指导，围绕曲目处理、技术瓶颈与练习方法给出反馈。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1"/>
                </a:solidFill>
              </a:rPr>
              <a:t>工作坊：</a:t>
            </a:r>
            <a:r>
              <a:rPr lang="zh-CN" altLang="en-US" sz="1600" dirty="0"/>
              <a:t>覆盖多元主题，例如吉他历史、即兴、巴西吉他音乐等，拓展音乐视野。</a:t>
            </a:r>
            <a:endParaRPr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1"/>
                </a:solidFill>
              </a:rPr>
              <a:t>大师课：</a:t>
            </a:r>
            <a:r>
              <a:rPr lang="zh-CN" altLang="en-US" sz="1600" dirty="0"/>
              <a:t>面向现场演奏与公开点评，进阶冲刺组名额有限、以提交视频为参考安排。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1"/>
                </a:solidFill>
              </a:rPr>
              <a:t>合奏训练：</a:t>
            </a:r>
            <a:r>
              <a:rPr lang="zh-CN" altLang="en-US" sz="1600" dirty="0"/>
              <a:t>包含小型重奏与大型吉他乐团，重点培养合作听觉、声部平衡与舞台协作能力。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1"/>
                </a:solidFill>
              </a:rPr>
              <a:t>演出实践：</a:t>
            </a:r>
            <a:r>
              <a:rPr lang="zh-CN" altLang="en-US" sz="1600" dirty="0"/>
              <a:t>学生结业音乐会为阶段成果展示；儿童组还包含社区演出，强化舞台自信。</a:t>
            </a: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F68F35F1-79E1-CFEC-0BF1-63864F497949}"/>
              </a:ext>
            </a:extLst>
          </p:cNvPr>
          <p:cNvCxnSpPr>
            <a:cxnSpLocks/>
          </p:cNvCxnSpPr>
          <p:nvPr/>
        </p:nvCxnSpPr>
        <p:spPr>
          <a:xfrm>
            <a:off x="6672064" y="1739130"/>
            <a:ext cx="0" cy="45098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0891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CC7B8-3266-5224-8DF9-946EEB33F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>
            <a:extLst>
              <a:ext uri="{FF2B5EF4-FFF2-40B4-BE49-F238E27FC236}">
                <a16:creationId xmlns:a16="http://schemas.microsoft.com/office/drawing/2014/main" id="{CEF951B6-40ED-8145-E412-BA5655AE86C1}"/>
              </a:ext>
            </a:extLst>
          </p:cNvPr>
          <p:cNvSpPr txBox="1"/>
          <p:nvPr/>
        </p:nvSpPr>
        <p:spPr>
          <a:xfrm>
            <a:off x="947738" y="399171"/>
            <a:ext cx="6787547" cy="85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3200" dirty="0" err="1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项目亮点</a:t>
            </a:r>
            <a:endParaRPr lang="en-US" sz="3200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21CBF17-5654-B145-DEAC-A66B76417A5B}"/>
              </a:ext>
            </a:extLst>
          </p:cNvPr>
          <p:cNvSpPr txBox="1"/>
          <p:nvPr/>
        </p:nvSpPr>
        <p:spPr>
          <a:xfrm>
            <a:off x="1055440" y="1844824"/>
            <a:ext cx="10081120" cy="3746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1"/>
                </a:solidFill>
              </a:rPr>
              <a:t>一周密集训练闭环清晰</a:t>
            </a:r>
            <a:r>
              <a:rPr lang="zh-CN" altLang="en-US" sz="1600" dirty="0">
                <a:solidFill>
                  <a:schemeClr val="accent1"/>
                </a:solidFill>
              </a:rPr>
              <a:t>：</a:t>
            </a:r>
            <a:r>
              <a:rPr lang="zh-CN" altLang="en-US" sz="1600" dirty="0"/>
              <a:t>以“每日技巧集训</a:t>
            </a:r>
            <a:r>
              <a:rPr lang="en-US" altLang="zh-CN" sz="1600" dirty="0"/>
              <a:t>—</a:t>
            </a:r>
            <a:r>
              <a:rPr lang="zh-CN" altLang="en-US" sz="1600" dirty="0"/>
              <a:t>合奏排练</a:t>
            </a:r>
            <a:r>
              <a:rPr lang="en-US" altLang="zh-CN" sz="1600" dirty="0"/>
              <a:t>—</a:t>
            </a:r>
            <a:r>
              <a:rPr lang="zh-CN" altLang="en-US" sz="1600" dirty="0"/>
              <a:t>大师课与工作坊</a:t>
            </a:r>
            <a:r>
              <a:rPr lang="en-US" altLang="zh-CN" sz="1600" dirty="0"/>
              <a:t>—</a:t>
            </a:r>
            <a:r>
              <a:rPr lang="zh-CN" altLang="en-US" sz="1600" dirty="0"/>
              <a:t>晚间音乐会</a:t>
            </a:r>
            <a:r>
              <a:rPr lang="en-US" altLang="zh-CN" sz="1600" dirty="0"/>
              <a:t>—</a:t>
            </a:r>
            <a:r>
              <a:rPr lang="zh-CN" altLang="en-US" sz="1600" dirty="0"/>
              <a:t>学生结业音乐会”形成连续的学习节奏，使训练、观摩与输出相互衔接。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1"/>
                </a:solidFill>
              </a:rPr>
              <a:t>分层路径覆盖广：</a:t>
            </a:r>
            <a:r>
              <a:rPr lang="zh-CN" altLang="en-US" sz="1600" dirty="0"/>
              <a:t>同时设置儿童、青少年、进阶冲刺与成人爱好者等路径，既能满足启蒙体验，也能支持面向专业道路的高强度提升。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1"/>
                </a:solidFill>
              </a:rPr>
              <a:t>演出与舞台实践贯穿全程：</a:t>
            </a:r>
            <a:r>
              <a:rPr lang="zh-CN" altLang="en-US" sz="1600" dirty="0"/>
              <a:t>不仅有学生结业音乐会与晚间音乐会，儿童组还包含社区演出，帮助学生在真实场景中建立舞台自信与演出习惯。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1"/>
                </a:solidFill>
              </a:rPr>
              <a:t>大师课名额与分班机制透明：</a:t>
            </a:r>
            <a:r>
              <a:rPr lang="en-US" altLang="zh-CN" sz="1600" dirty="0"/>
              <a:t>12 </a:t>
            </a:r>
            <a:r>
              <a:rPr lang="zh-CN" altLang="en-US" sz="1600" dirty="0"/>
              <a:t>岁及以上通过提交演奏视频进行分班与大师课选拔，能够更精准匹配学习层级与合奏组合，提升学习效率与课堂质量。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chemeClr val="accent1"/>
                </a:solidFill>
              </a:rPr>
              <a:t>师资与嘉宾阵容具国际影响力：</a:t>
            </a:r>
            <a:r>
              <a:rPr lang="zh-CN" altLang="en-US" sz="1600" dirty="0"/>
              <a:t>项目由多位世界级古典吉他艺术家与学院教师领衔，并邀请国际嘉宾参与授课与演出，保证教学质量与艺术输入强度。</a:t>
            </a:r>
          </a:p>
        </p:txBody>
      </p:sp>
    </p:spTree>
    <p:extLst>
      <p:ext uri="{BB962C8B-B14F-4D97-AF65-F5344CB8AC3E}">
        <p14:creationId xmlns:p14="http://schemas.microsoft.com/office/powerpoint/2010/main" val="489634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008294-CEC1-AA8C-75AF-65FC988F4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>
            <a:extLst>
              <a:ext uri="{FF2B5EF4-FFF2-40B4-BE49-F238E27FC236}">
                <a16:creationId xmlns:a16="http://schemas.microsoft.com/office/drawing/2014/main" id="{4F4D212C-B718-4F71-FB92-52A993D06D46}"/>
              </a:ext>
            </a:extLst>
          </p:cNvPr>
          <p:cNvSpPr txBox="1"/>
          <p:nvPr/>
        </p:nvSpPr>
        <p:spPr>
          <a:xfrm>
            <a:off x="947738" y="399171"/>
            <a:ext cx="6787547" cy="85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3200" dirty="0" err="1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申请相关问题</a:t>
            </a:r>
            <a:endParaRPr lang="en-US" sz="3200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F777C6-78D4-9F80-FF31-51F339F29BBD}"/>
              </a:ext>
            </a:extLst>
          </p:cNvPr>
          <p:cNvSpPr txBox="1"/>
          <p:nvPr/>
        </p:nvSpPr>
        <p:spPr>
          <a:xfrm>
            <a:off x="6240016" y="1489174"/>
            <a:ext cx="5148262" cy="3746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600" b="1" dirty="0">
                <a:solidFill>
                  <a:srgbClr val="C00000"/>
                </a:solidFill>
              </a:rPr>
              <a:t>报名方式</a:t>
            </a:r>
            <a:endParaRPr lang="en-US" altLang="zh-CN" sz="1600" b="1" dirty="0">
              <a:solidFill>
                <a:srgbClr val="C00000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采用在线注册，名额有限，通常先到先得</a:t>
            </a:r>
            <a:endParaRPr lang="en-US" altLang="zh-CN" sz="1600" b="1" dirty="0">
              <a:solidFill>
                <a:srgbClr val="C00000"/>
              </a:solidFill>
            </a:endParaRPr>
          </a:p>
          <a:p>
            <a:pPr algn="l">
              <a:lnSpc>
                <a:spcPct val="150000"/>
              </a:lnSpc>
            </a:pPr>
            <a:endParaRPr lang="en-US" altLang="zh-CN" sz="1600" b="1" dirty="0">
              <a:solidFill>
                <a:schemeClr val="accent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申请材料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12 </a:t>
            </a:r>
            <a:r>
              <a:rPr lang="zh-CN" altLang="en-US" sz="16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岁及以上：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注册后需提交约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10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分钟视频，包含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2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首风格对比作品，用于分组与安排，曲目通常选自标准古典吉他曲库，建议涵盖不同风格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/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时期以展示技巧与音乐性。</a:t>
            </a:r>
            <a:endParaRPr lang="en-US" altLang="zh-CN" sz="1600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/>
              <a:t>成人爱好者：</a:t>
            </a:r>
            <a:r>
              <a:rPr lang="zh-CN" altLang="en-US" sz="1600" dirty="0"/>
              <a:t>视频可选提交，用于更精准分组。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b="1" dirty="0"/>
              <a:t>11 </a:t>
            </a:r>
            <a:r>
              <a:rPr lang="zh-CN" altLang="en-US" sz="1600" b="1" dirty="0"/>
              <a:t>岁及以下：</a:t>
            </a:r>
            <a:r>
              <a:rPr lang="zh-CN" altLang="en-US" sz="1600" dirty="0"/>
              <a:t>无需提交视频</a:t>
            </a:r>
            <a:endParaRPr lang="en-US" altLang="zh-CN" sz="16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55AB346-279D-97BC-5077-7F32C0488047}"/>
              </a:ext>
            </a:extLst>
          </p:cNvPr>
          <p:cNvSpPr txBox="1"/>
          <p:nvPr/>
        </p:nvSpPr>
        <p:spPr>
          <a:xfrm>
            <a:off x="947738" y="1484784"/>
            <a:ext cx="5148262" cy="4485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600" b="1" i="0" u="none" strike="noStrike" dirty="0">
                <a:solidFill>
                  <a:schemeClr val="accent1"/>
                </a:solidFill>
                <a:effectLst/>
              </a:rPr>
              <a:t>项目时间</a:t>
            </a:r>
          </a:p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rgbClr val="000000"/>
                </a:solidFill>
              </a:rPr>
              <a:t>2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025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年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7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月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14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日至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7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月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18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日（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天）</a:t>
            </a:r>
            <a:endParaRPr lang="sv-SE" altLang="zh-CN" sz="1600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lnSpc>
                <a:spcPct val="150000"/>
              </a:lnSpc>
            </a:pPr>
            <a:r>
              <a:rPr lang="zh-CN" altLang="en-US" sz="1600" b="1" i="0" u="none" strike="noStrike" dirty="0">
                <a:solidFill>
                  <a:schemeClr val="accent1"/>
                </a:solidFill>
                <a:effectLst/>
              </a:rPr>
              <a:t>费用</a:t>
            </a:r>
            <a:endParaRPr lang="en-US" altLang="zh-CN" sz="1600" b="1" i="0" u="none" strike="noStrike" dirty="0">
              <a:solidFill>
                <a:schemeClr val="accent1"/>
              </a:solidFill>
              <a:effectLst/>
            </a:endParaRPr>
          </a:p>
          <a:p>
            <a:pPr algn="l">
              <a:lnSpc>
                <a:spcPct val="150000"/>
              </a:lnSpc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住校：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1460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美元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学费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950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美元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每日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3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餐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185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美元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晚住宿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325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美元</a:t>
            </a:r>
          </a:p>
          <a:p>
            <a:pPr algn="l">
              <a:lnSpc>
                <a:spcPct val="150000"/>
              </a:lnSpc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走读：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1135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美元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学费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950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美元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每日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3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餐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185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美元</a:t>
            </a:r>
            <a:endParaRPr lang="en-US" altLang="zh-CN" sz="1600" b="1" dirty="0">
              <a:solidFill>
                <a:srgbClr val="000000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sz="1600" b="1" i="0" u="none" strike="noStrike" dirty="0">
                <a:solidFill>
                  <a:schemeClr val="accent1"/>
                </a:solidFill>
                <a:effectLst/>
              </a:rPr>
              <a:t>注册费减免</a:t>
            </a:r>
          </a:p>
          <a:p>
            <a:pPr algn="l">
              <a:lnSpc>
                <a:spcPct val="150000"/>
              </a:lnSpc>
            </a:pP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6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月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1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日前注册可免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25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美元注册费</a:t>
            </a:r>
          </a:p>
        </p:txBody>
      </p:sp>
    </p:spTree>
    <p:extLst>
      <p:ext uri="{BB962C8B-B14F-4D97-AF65-F5344CB8AC3E}">
        <p14:creationId xmlns:p14="http://schemas.microsoft.com/office/powerpoint/2010/main" val="307682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>
            <a:extLst>
              <a:ext uri="{FF2B5EF4-FFF2-40B4-BE49-F238E27FC236}">
                <a16:creationId xmlns:a16="http://schemas.microsoft.com/office/drawing/2014/main" id="{E68E02F5-9E06-78B3-457F-845F99EA49B8}"/>
              </a:ext>
            </a:extLst>
          </p:cNvPr>
          <p:cNvSpPr txBox="1"/>
          <p:nvPr/>
        </p:nvSpPr>
        <p:spPr>
          <a:xfrm>
            <a:off x="947738" y="399171"/>
            <a:ext cx="6787547" cy="85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3200" dirty="0" err="1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师资介绍</a:t>
            </a:r>
            <a:endParaRPr lang="en-US" sz="3200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5178D40-A7F3-EF23-FF64-0099CDC1A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484784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048AF49-EB88-AB67-0FA2-30ADA0B3D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319" y="1484784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3E13A9A-E91F-EEF5-93AF-00CD3E158DBB}"/>
              </a:ext>
            </a:extLst>
          </p:cNvPr>
          <p:cNvSpPr txBox="1"/>
          <p:nvPr/>
        </p:nvSpPr>
        <p:spPr>
          <a:xfrm>
            <a:off x="1744438" y="4053703"/>
            <a:ext cx="2870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375"/>
              </a:spcAft>
            </a:pPr>
            <a:r>
              <a:rPr lang="sv-SE" altLang="zh-CN" b="1" i="0" dirty="0">
                <a:solidFill>
                  <a:schemeClr val="accent1"/>
                </a:solidFill>
                <a:effectLst/>
                <a:latin typeface="RobotoSlab-Light"/>
              </a:rPr>
              <a:t>Manuel </a:t>
            </a:r>
            <a:r>
              <a:rPr lang="sv-SE" altLang="zh-CN" b="1" i="0" dirty="0" err="1">
                <a:solidFill>
                  <a:schemeClr val="accent1"/>
                </a:solidFill>
                <a:effectLst/>
                <a:latin typeface="RobotoSlab-Light"/>
              </a:rPr>
              <a:t>Barrueco</a:t>
            </a:r>
            <a:endParaRPr lang="sv-SE" altLang="zh-CN" b="1" i="0" dirty="0">
              <a:solidFill>
                <a:schemeClr val="accent1"/>
              </a:solidFill>
              <a:effectLst/>
              <a:latin typeface="RobotoSlab-Ligh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02B645-B8CA-CAA5-7BB2-496BA3FB7572}"/>
              </a:ext>
            </a:extLst>
          </p:cNvPr>
          <p:cNvSpPr txBox="1"/>
          <p:nvPr/>
        </p:nvSpPr>
        <p:spPr>
          <a:xfrm>
            <a:off x="7464152" y="4053703"/>
            <a:ext cx="2870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375"/>
              </a:spcAft>
            </a:pPr>
            <a:r>
              <a:rPr lang="sv-SE" altLang="zh-CN" b="1" i="0" dirty="0">
                <a:solidFill>
                  <a:schemeClr val="accent1"/>
                </a:solidFill>
                <a:effectLst/>
                <a:latin typeface="RobotoSlab-Light"/>
              </a:rPr>
              <a:t>Franco </a:t>
            </a:r>
            <a:r>
              <a:rPr lang="sv-SE" altLang="zh-CN" b="1" i="0" dirty="0" err="1">
                <a:solidFill>
                  <a:schemeClr val="accent1"/>
                </a:solidFill>
                <a:effectLst/>
                <a:latin typeface="RobotoSlab-Light"/>
              </a:rPr>
              <a:t>Platino</a:t>
            </a:r>
            <a:endParaRPr lang="sv-SE" altLang="zh-CN" b="1" i="0" dirty="0">
              <a:solidFill>
                <a:schemeClr val="accent1"/>
              </a:solidFill>
              <a:effectLst/>
              <a:latin typeface="RobotoSlab-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61E9AF0-7428-B09F-302C-0F4678E83C2F}"/>
              </a:ext>
            </a:extLst>
          </p:cNvPr>
          <p:cNvSpPr txBox="1"/>
          <p:nvPr/>
        </p:nvSpPr>
        <p:spPr>
          <a:xfrm>
            <a:off x="1127448" y="4423035"/>
            <a:ext cx="4320480" cy="19968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sv-SE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Manuel </a:t>
            </a:r>
            <a:r>
              <a:rPr lang="sv-SE" altLang="zh-CN" sz="1400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Barrueco</a:t>
            </a:r>
            <a:r>
              <a:rPr lang="zh-CN" alt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是国际公认的古典吉他大师，也是皮博迪音乐学院吉他系的核心教师之一。他以音色控制、音乐结构处理与高度理性的艺术表达著称，长期活跃于独奏、协奏曲及室内乐舞台。作为教育者，他强调严谨的技术基础与深度音乐理解并重，培养了多位在国际舞台与高等音乐教育体系中活跃的学生。</a:t>
            </a:r>
            <a:endParaRPr lang="en-US" altLang="zh-CN" sz="1400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9F3543E-5A3C-B2ED-2D6E-87AFB50AD7AC}"/>
              </a:ext>
            </a:extLst>
          </p:cNvPr>
          <p:cNvSpPr txBox="1"/>
          <p:nvPr/>
        </p:nvSpPr>
        <p:spPr>
          <a:xfrm>
            <a:off x="6888858" y="4471954"/>
            <a:ext cx="4535734" cy="2320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sv-SE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Franco </a:t>
            </a:r>
            <a:r>
              <a:rPr lang="sv-SE" altLang="zh-CN" sz="1400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Platino</a:t>
            </a:r>
            <a:r>
              <a:rPr lang="sv-SE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zh-CN" alt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曾在美国吉他基金会国际比赛中获得拿索斯录音奖，并发行首张专辑，获得多家国际乐评媒体高度评价；演出方面，他在欧洲、加拿大、墨西哥及美国多地举办独奏会。他也长期从事室内乐合作，曾与曼努埃尔</a:t>
            </a:r>
            <a:r>
              <a:rPr lang="en-US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·</a:t>
            </a:r>
            <a:r>
              <a:rPr lang="zh-CN" alt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巴鲁埃科组成二重奏在欧洲多地音乐节巡演，并录制多张唱片；作为教育者，他在全球多地举办大师班，其学生常在重要赛事中获奖。</a:t>
            </a:r>
            <a:endParaRPr lang="en-US" altLang="zh-CN" sz="1400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</p:txBody>
      </p:sp>
    </p:spTree>
    <p:extLst>
      <p:ext uri="{BB962C8B-B14F-4D97-AF65-F5344CB8AC3E}">
        <p14:creationId xmlns:p14="http://schemas.microsoft.com/office/powerpoint/2010/main" val="2168056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E017F-03E3-58D0-9B1C-83A697F13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>
            <a:extLst>
              <a:ext uri="{FF2B5EF4-FFF2-40B4-BE49-F238E27FC236}">
                <a16:creationId xmlns:a16="http://schemas.microsoft.com/office/drawing/2014/main" id="{5D62B982-2F71-2990-ED8B-6B22351B7B69}"/>
              </a:ext>
            </a:extLst>
          </p:cNvPr>
          <p:cNvSpPr txBox="1"/>
          <p:nvPr/>
        </p:nvSpPr>
        <p:spPr>
          <a:xfrm>
            <a:off x="947738" y="399171"/>
            <a:ext cx="6787547" cy="85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3200" dirty="0" err="1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师资介绍</a:t>
            </a:r>
            <a:endParaRPr lang="en-US" sz="3200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EE2A211-9815-CF71-1490-84ACD0D0CC48}"/>
              </a:ext>
            </a:extLst>
          </p:cNvPr>
          <p:cNvSpPr txBox="1"/>
          <p:nvPr/>
        </p:nvSpPr>
        <p:spPr>
          <a:xfrm>
            <a:off x="1744438" y="4053703"/>
            <a:ext cx="2870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375"/>
              </a:spcAft>
            </a:pPr>
            <a:r>
              <a:rPr lang="sv-SE" altLang="zh-CN" b="1" i="0" dirty="0" err="1">
                <a:solidFill>
                  <a:schemeClr val="accent1"/>
                </a:solidFill>
                <a:effectLst/>
                <a:latin typeface="RobotoSlab-Light"/>
              </a:rPr>
              <a:t>Junhong</a:t>
            </a:r>
            <a:r>
              <a:rPr lang="sv-SE" altLang="zh-CN" b="1" i="0" dirty="0">
                <a:solidFill>
                  <a:schemeClr val="accent1"/>
                </a:solidFill>
                <a:effectLst/>
                <a:latin typeface="RobotoSlab-Light"/>
              </a:rPr>
              <a:t> </a:t>
            </a:r>
            <a:r>
              <a:rPr lang="sv-SE" altLang="zh-CN" b="1" i="0" dirty="0" err="1">
                <a:solidFill>
                  <a:schemeClr val="accent1"/>
                </a:solidFill>
                <a:effectLst/>
                <a:latin typeface="RobotoSlab-Light"/>
              </a:rPr>
              <a:t>Kuang</a:t>
            </a:r>
            <a:endParaRPr lang="sv-SE" altLang="zh-CN" b="1" i="0" dirty="0">
              <a:solidFill>
                <a:schemeClr val="accent1"/>
              </a:solidFill>
              <a:effectLst/>
              <a:latin typeface="RobotoSlab-Ligh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E913C40-B543-CDC6-B5DC-4D3FA147861B}"/>
              </a:ext>
            </a:extLst>
          </p:cNvPr>
          <p:cNvSpPr txBox="1"/>
          <p:nvPr/>
        </p:nvSpPr>
        <p:spPr>
          <a:xfrm>
            <a:off x="7464152" y="4053703"/>
            <a:ext cx="2870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375"/>
              </a:spcAft>
            </a:pPr>
            <a:r>
              <a:rPr lang="sv-SE" altLang="zh-CN" b="1" i="0" dirty="0">
                <a:solidFill>
                  <a:schemeClr val="accent1"/>
                </a:solidFill>
                <a:effectLst/>
                <a:latin typeface="RobotoSlab-Light"/>
              </a:rPr>
              <a:t>João Luiz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A3A06DA-EE96-810B-1E94-44611C1B9DDC}"/>
              </a:ext>
            </a:extLst>
          </p:cNvPr>
          <p:cNvSpPr txBox="1"/>
          <p:nvPr/>
        </p:nvSpPr>
        <p:spPr>
          <a:xfrm>
            <a:off x="1127448" y="4423035"/>
            <a:ext cx="4320480" cy="2320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sv-SE" altLang="zh-CN" sz="1400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Junhong</a:t>
            </a:r>
            <a:r>
              <a:rPr lang="sv-SE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sv-SE" altLang="zh-CN" sz="1400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Kuang</a:t>
            </a:r>
            <a:r>
              <a:rPr lang="sv-SE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zh-CN" alt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来自中国，九岁开始接受古典吉他系统训练，十一岁在泰国国际吉他比赛中获得第一名；十五岁被皮博迪音乐学院录取，十七岁在德国重要国际音乐比赛中获奖，并成为该赛事历史上最年轻的获奖者之一。他曾在美国纽约卡内基音乐厅独奏厅首次亮相，并在美国与中国多地举办独奏会，也曾与多支交响乐团合作担任独奏。</a:t>
            </a:r>
            <a:endParaRPr lang="en-US" altLang="zh-CN" sz="1400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A0BEE8B-FDB1-68F0-4FEA-DA2CFBA0B94E}"/>
              </a:ext>
            </a:extLst>
          </p:cNvPr>
          <p:cNvSpPr txBox="1"/>
          <p:nvPr/>
        </p:nvSpPr>
        <p:spPr>
          <a:xfrm>
            <a:off x="6818078" y="4423035"/>
            <a:ext cx="4320480" cy="1673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sv-SE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João Luiz</a:t>
            </a:r>
            <a:r>
              <a:rPr lang="zh-CN" alt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是兼具演奏家与学者身份的古典吉他教师，在拉丁美洲与当代吉他音乐领域具有深厚背景。他的教学关注节奏感、结构意识与风格准确性，尤其擅长引导学生理解不同文化语境下的吉他作品，并将学术研究成果转化为可实践的演奏方法。</a:t>
            </a:r>
            <a:endParaRPr lang="en-US" altLang="zh-CN" sz="1400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C0292A5-FBB7-9206-416E-FA5791DA6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3682" y="1484784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5EAD7DF0-3131-5372-A705-F9AD89D9D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318" y="1484784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4489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CEC7C-7CE8-E793-B5DF-48B8C6770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>
            <a:extLst>
              <a:ext uri="{FF2B5EF4-FFF2-40B4-BE49-F238E27FC236}">
                <a16:creationId xmlns:a16="http://schemas.microsoft.com/office/drawing/2014/main" id="{3E21884C-B94B-C5B8-1387-D04F96B0C536}"/>
              </a:ext>
            </a:extLst>
          </p:cNvPr>
          <p:cNvSpPr txBox="1"/>
          <p:nvPr/>
        </p:nvSpPr>
        <p:spPr>
          <a:xfrm>
            <a:off x="947738" y="399171"/>
            <a:ext cx="6787547" cy="85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3200" dirty="0" err="1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师资介绍</a:t>
            </a:r>
            <a:endParaRPr lang="en-US" sz="3200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1A51566-C3EC-0410-36E6-F14E93D7BE5E}"/>
              </a:ext>
            </a:extLst>
          </p:cNvPr>
          <p:cNvSpPr txBox="1"/>
          <p:nvPr/>
        </p:nvSpPr>
        <p:spPr>
          <a:xfrm>
            <a:off x="1744438" y="4053703"/>
            <a:ext cx="2870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375"/>
              </a:spcAft>
            </a:pPr>
            <a:r>
              <a:rPr lang="sv-SE" altLang="zh-CN" b="1" i="0" dirty="0" err="1">
                <a:solidFill>
                  <a:schemeClr val="accent1"/>
                </a:solidFill>
                <a:effectLst/>
                <a:latin typeface="RobotoSlab-Light"/>
              </a:rPr>
              <a:t>Meng</a:t>
            </a:r>
            <a:r>
              <a:rPr lang="sv-SE" altLang="zh-CN" b="1" i="0" dirty="0">
                <a:solidFill>
                  <a:schemeClr val="accent1"/>
                </a:solidFill>
                <a:effectLst/>
                <a:latin typeface="RobotoSlab-Light"/>
              </a:rPr>
              <a:t> </a:t>
            </a:r>
            <a:r>
              <a:rPr lang="sv-SE" altLang="zh-CN" b="1" i="0" dirty="0" err="1">
                <a:solidFill>
                  <a:schemeClr val="accent1"/>
                </a:solidFill>
                <a:effectLst/>
                <a:latin typeface="RobotoSlab-Light"/>
              </a:rPr>
              <a:t>Su</a:t>
            </a:r>
            <a:endParaRPr lang="sv-SE" altLang="zh-CN" b="1" i="0" dirty="0">
              <a:solidFill>
                <a:schemeClr val="accent1"/>
              </a:solidFill>
              <a:effectLst/>
              <a:latin typeface="RobotoSlab-Ligh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800A65-0CCC-63C0-9CEF-301B0A6DF753}"/>
              </a:ext>
            </a:extLst>
          </p:cNvPr>
          <p:cNvSpPr txBox="1"/>
          <p:nvPr/>
        </p:nvSpPr>
        <p:spPr>
          <a:xfrm>
            <a:off x="7464152" y="4053703"/>
            <a:ext cx="2870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375"/>
              </a:spcAft>
            </a:pPr>
            <a:r>
              <a:rPr lang="sv-SE" altLang="zh-CN" b="1" i="0" dirty="0">
                <a:solidFill>
                  <a:schemeClr val="accent1"/>
                </a:solidFill>
                <a:effectLst/>
                <a:latin typeface="RobotoSlab-Light"/>
              </a:rPr>
              <a:t>Franco </a:t>
            </a:r>
            <a:r>
              <a:rPr lang="sv-SE" altLang="zh-CN" b="1" i="0" dirty="0" err="1">
                <a:solidFill>
                  <a:schemeClr val="accent1"/>
                </a:solidFill>
                <a:effectLst/>
                <a:latin typeface="RobotoSlab-Light"/>
              </a:rPr>
              <a:t>Platino</a:t>
            </a:r>
            <a:endParaRPr lang="sv-SE" altLang="zh-CN" b="1" i="0" dirty="0">
              <a:solidFill>
                <a:schemeClr val="accent1"/>
              </a:solidFill>
              <a:effectLst/>
              <a:latin typeface="RobotoSlab-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9D8C4F-CC02-E0D7-FC23-FCC7F1A4B092}"/>
              </a:ext>
            </a:extLst>
          </p:cNvPr>
          <p:cNvSpPr txBox="1"/>
          <p:nvPr/>
        </p:nvSpPr>
        <p:spPr>
          <a:xfrm>
            <a:off x="1127448" y="4423035"/>
            <a:ext cx="4320480" cy="1673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Meng</a:t>
            </a:r>
            <a:r>
              <a:rPr lang="zh-CN" alt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Su</a:t>
            </a:r>
            <a:r>
              <a:rPr lang="zh-CN" alt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是活跃于国际舞台的古典吉他演奏家与教育者，曾获得多项国际吉他比赛奖项。她在教学中注重声音美感、音乐线条与舞台表达的统一，强调通过科学练习建立稳定技术，并帮助学生在演奏中形成清晰而自信的个人音乐表达</a:t>
            </a:r>
            <a:endParaRPr lang="en-US" altLang="zh-CN" sz="1400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D603E76-2798-30FB-9F05-33A5534BB016}"/>
              </a:ext>
            </a:extLst>
          </p:cNvPr>
          <p:cNvSpPr txBox="1"/>
          <p:nvPr/>
        </p:nvSpPr>
        <p:spPr>
          <a:xfrm>
            <a:off x="6879158" y="4423035"/>
            <a:ext cx="4320480" cy="19968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sv-SE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Connor </a:t>
            </a:r>
            <a:r>
              <a:rPr lang="sv-SE" altLang="zh-CN" sz="1400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Milstead</a:t>
            </a:r>
            <a:r>
              <a:rPr lang="sv-SE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zh-CN" alt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是古典吉他演奏者，既专注传统古典演奏，也探索实验性与前卫表达。他十一岁开始学习古典吉他，二零一七年在佛罗里达州立大学获得吉他演奏与音乐理论学士学位，同年进入曼努埃尔</a:t>
            </a:r>
            <a:r>
              <a:rPr lang="en-US" altLang="zh-CN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·</a:t>
            </a:r>
            <a:r>
              <a:rPr lang="zh-CN" altLang="en-US" sz="1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巴鲁埃科的教学体系，并于二零一九年获得皮博迪音乐学院吉他演奏硕士学位</a:t>
            </a:r>
            <a:endParaRPr lang="en-US" altLang="zh-CN" sz="1400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1418DE4-84C2-5D93-5428-E5C5A383D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688" y="1484784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40FE45F2-0A12-7D2B-B1AA-4CF9D0AC9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14" y="1484784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51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rporate 5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CC0000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itchdeck">
      <a:majorFont>
        <a:latin typeface="Clash Grotesk Medium"/>
        <a:ea typeface=""/>
        <a:cs typeface=""/>
      </a:majorFont>
      <a:minorFont>
        <a:latin typeface="Clash Grotes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orporate 5">
    <a:dk1>
      <a:srgbClr val="000000"/>
    </a:dk1>
    <a:lt1>
      <a:srgbClr val="FFFFFF"/>
    </a:lt1>
    <a:dk2>
      <a:srgbClr val="000000"/>
    </a:dk2>
    <a:lt2>
      <a:srgbClr val="FFFFFF"/>
    </a:lt2>
    <a:accent1>
      <a:srgbClr val="CC0000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3813</TotalTime>
  <Words>1289</Words>
  <Application>Microsoft Macintosh PowerPoint</Application>
  <PresentationFormat>宽屏</PresentationFormat>
  <Paragraphs>80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HarmonyOS Sans SC Medium</vt:lpstr>
      <vt:lpstr>PINGFANG SC SEMIBOLD</vt:lpstr>
      <vt:lpstr>Arial</vt:lpstr>
      <vt:lpstr>-webkit-standard</vt:lpstr>
      <vt:lpstr>RobotoSlab-Light</vt:lpstr>
      <vt:lpstr>HarmonyOS Sans SC Black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Revanda Aditya Al Malik</dc:creator>
  <cp:lastModifiedBy>Xiaoye Liang</cp:lastModifiedBy>
  <cp:revision>33</cp:revision>
  <dcterms:created xsi:type="dcterms:W3CDTF">2024-07-16T02:38:58Z</dcterms:created>
  <dcterms:modified xsi:type="dcterms:W3CDTF">2025-12-16T14:09:43Z</dcterms:modified>
</cp:coreProperties>
</file>

<file path=docProps/thumbnail.jpeg>
</file>